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271" r:id="rId4"/>
    <p:sldId id="270" r:id="rId5"/>
    <p:sldId id="269" r:id="rId6"/>
    <p:sldId id="266" r:id="rId7"/>
    <p:sldId id="265" r:id="rId8"/>
    <p:sldId id="257" r:id="rId9"/>
    <p:sldId id="259" r:id="rId10"/>
    <p:sldId id="273" r:id="rId11"/>
    <p:sldId id="277" r:id="rId12"/>
    <p:sldId id="292" r:id="rId13"/>
    <p:sldId id="281" r:id="rId14"/>
    <p:sldId id="283" r:id="rId15"/>
    <p:sldId id="284" r:id="rId16"/>
    <p:sldId id="285" r:id="rId17"/>
    <p:sldId id="290" r:id="rId18"/>
    <p:sldId id="287" r:id="rId19"/>
    <p:sldId id="288" r:id="rId20"/>
    <p:sldId id="276" r:id="rId21"/>
    <p:sldId id="278" r:id="rId22"/>
    <p:sldId id="274" r:id="rId23"/>
    <p:sldId id="275" r:id="rId24"/>
    <p:sldId id="268" r:id="rId25"/>
    <p:sldId id="279" r:id="rId26"/>
    <p:sldId id="289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112832"/>
        <c:axId val="119114368"/>
        <c:axId val="0"/>
      </c:bar3DChart>
      <c:catAx>
        <c:axId val="11911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114368"/>
        <c:crosses val="autoZero"/>
        <c:auto val="1"/>
        <c:lblAlgn val="ctr"/>
        <c:lblOffset val="100"/>
        <c:noMultiLvlLbl val="0"/>
      </c:catAx>
      <c:valAx>
        <c:axId val="11911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112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Ag Science</c:v>
                </c:pt>
                <c:pt idx="1">
                  <c:v>Business Mngt and Admin </c:v>
                </c:pt>
                <c:pt idx="2">
                  <c:v>Human Services </c:v>
                </c:pt>
                <c:pt idx="3">
                  <c:v>Law, Public Safety and Security </c:v>
                </c:pt>
                <c:pt idx="4">
                  <c:v>Marketing Sales and Service </c:v>
                </c:pt>
                <c:pt idx="5">
                  <c:v>Finance</c:v>
                </c:pt>
                <c:pt idx="6">
                  <c:v>STEM </c:v>
                </c:pt>
                <c:pt idx="7">
                  <c:v>Health Sciences </c:v>
                </c:pt>
                <c:pt idx="8">
                  <c:v>Arts, Audio Technoogy Visual Communications</c:v>
                </c:pt>
                <c:pt idx="9">
                  <c:v>Computer Science - Information Technology </c:v>
                </c:pt>
                <c:pt idx="10">
                  <c:v>Transportation Distribution and Logistics </c:v>
                </c:pt>
                <c:pt idx="11">
                  <c:v>Worksite Learning Experience </c:v>
                </c:pt>
                <c:pt idx="12">
                  <c:v>Government and Public Administration 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5</c:v>
                </c:pt>
                <c:pt idx="9">
                  <c:v>8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26568704"/>
        <c:axId val="126579072"/>
      </c:barChart>
      <c:catAx>
        <c:axId val="126568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Career Clusters</a:t>
                </a:r>
              </a:p>
            </c:rich>
          </c:tx>
          <c:layout>
            <c:manualLayout>
              <c:xMode val="edge"/>
              <c:yMode val="edge"/>
              <c:x val="0.46620620238004223"/>
              <c:y val="0.93386601265005809"/>
            </c:manualLayout>
          </c:layout>
          <c:overlay val="0"/>
        </c:title>
        <c:majorTickMark val="none"/>
        <c:minorTickMark val="none"/>
        <c:tickLblPos val="nextTo"/>
        <c:crossAx val="126579072"/>
        <c:crosses val="autoZero"/>
        <c:auto val="1"/>
        <c:lblAlgn val="ctr"/>
        <c:lblOffset val="100"/>
        <c:noMultiLvlLbl val="0"/>
      </c:catAx>
      <c:valAx>
        <c:axId val="12657907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</a:t>
                </a:r>
                <a:r>
                  <a:rPr lang="en-US" baseline="0" dirty="0"/>
                  <a:t> of Courses </a:t>
                </a:r>
                <a:r>
                  <a:rPr lang="en-US" baseline="0" dirty="0" smtClean="0"/>
                  <a:t> Taken within Cluster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8543689320388345E-3"/>
              <c:y val="4.265177918333978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568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3"/>
              <c:layout>
                <c:manualLayout>
                  <c:x val="0.13671774484071844"/>
                  <c:y val="-1.17044460351546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'Overall '!$A$47:$A$57</c:f>
              <c:strCache>
                <c:ptCount val="11"/>
                <c:pt idx="0">
                  <c:v>Agriculture and Natural Resources</c:v>
                </c:pt>
                <c:pt idx="1">
                  <c:v>STEM</c:v>
                </c:pt>
                <c:pt idx="2">
                  <c:v>Arts, Audio Visual Technoolgy and Communications</c:v>
                </c:pt>
                <c:pt idx="3">
                  <c:v>Government and Public Administration</c:v>
                </c:pt>
                <c:pt idx="4">
                  <c:v>Business Management and Administration</c:v>
                </c:pt>
                <c:pt idx="5">
                  <c:v>Finance</c:v>
                </c:pt>
                <c:pt idx="6">
                  <c:v>Health Sciences</c:v>
                </c:pt>
                <c:pt idx="7">
                  <c:v>Computer Science / Information Technology</c:v>
                </c:pt>
                <c:pt idx="8">
                  <c:v>Law, Public Safety and Security</c:v>
                </c:pt>
                <c:pt idx="9">
                  <c:v>Marketing Sales and Service</c:v>
                </c:pt>
                <c:pt idx="10">
                  <c:v>Transportation, Distribution and Logic</c:v>
                </c:pt>
              </c:strCache>
            </c:strRef>
          </c:cat>
          <c:val>
            <c:numRef>
              <c:f>'Overall '!$B$47:$B$57</c:f>
              <c:numCache>
                <c:formatCode>General</c:formatCode>
                <c:ptCount val="11"/>
                <c:pt idx="0">
                  <c:v>249</c:v>
                </c:pt>
                <c:pt idx="1">
                  <c:v>3514</c:v>
                </c:pt>
                <c:pt idx="2">
                  <c:v>1220</c:v>
                </c:pt>
                <c:pt idx="3">
                  <c:v>204</c:v>
                </c:pt>
                <c:pt idx="4" formatCode="0">
                  <c:v>778.45</c:v>
                </c:pt>
                <c:pt idx="5">
                  <c:v>112</c:v>
                </c:pt>
                <c:pt idx="6">
                  <c:v>2908</c:v>
                </c:pt>
                <c:pt idx="7">
                  <c:v>551</c:v>
                </c:pt>
                <c:pt idx="8">
                  <c:v>43</c:v>
                </c:pt>
                <c:pt idx="9">
                  <c:v>642</c:v>
                </c:pt>
                <c:pt idx="10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2.732240437158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1.91256830601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459016393442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432098765432098E-3"/>
                  <c:y val="1.639344262295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16741696017772E-16"/>
                  <c:y val="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Video Communications, Publications</c:v>
                </c:pt>
                <c:pt idx="1">
                  <c:v>Agriculture and Natural Resources</c:v>
                </c:pt>
                <c:pt idx="2">
                  <c:v>Government and Public Administration</c:v>
                </c:pt>
                <c:pt idx="3">
                  <c:v>Health Sciences</c:v>
                </c:pt>
                <c:pt idx="4">
                  <c:v>Human Services</c:v>
                </c:pt>
                <c:pt idx="5">
                  <c:v>Information Technology</c:v>
                </c:pt>
                <c:pt idx="6">
                  <c:v>Science, Technology Engineering &amp; Math</c:v>
                </c:pt>
                <c:pt idx="7">
                  <c:v>Transportation Logistics and Distribution (Auto)</c:v>
                </c:pt>
                <c:pt idx="8">
                  <c:v>Business/Marketing/Finance/Economics</c:v>
                </c:pt>
                <c:pt idx="9">
                  <c:v>Education and Training</c:v>
                </c:pt>
                <c:pt idx="10">
                  <c:v>Total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37</c:v>
                </c:pt>
                <c:pt idx="1">
                  <c:v>3</c:v>
                </c:pt>
                <c:pt idx="2">
                  <c:v>0</c:v>
                </c:pt>
                <c:pt idx="3">
                  <c:v>19</c:v>
                </c:pt>
                <c:pt idx="4">
                  <c:v>33</c:v>
                </c:pt>
                <c:pt idx="5">
                  <c:v>20</c:v>
                </c:pt>
                <c:pt idx="6">
                  <c:v>6</c:v>
                </c:pt>
                <c:pt idx="7">
                  <c:v>24</c:v>
                </c:pt>
                <c:pt idx="8">
                  <c:v>44</c:v>
                </c:pt>
                <c:pt idx="9">
                  <c:v>93</c:v>
                </c:pt>
                <c:pt idx="10">
                  <c:v>279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1.639344262295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1.6393442622950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197530864196E-3"/>
                  <c:y val="5.464265737274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098E-3"/>
                  <c:y val="1.91256830601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296296296296294E-3"/>
                  <c:y val="1.366120218579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864197530864196E-3"/>
                  <c:y val="2.18579234972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3661202185792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716049382716049E-3"/>
                  <c:y val="1.912568306010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2.18579234972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Video Communications, Publications</c:v>
                </c:pt>
                <c:pt idx="1">
                  <c:v>Agriculture and Natural Resources</c:v>
                </c:pt>
                <c:pt idx="2">
                  <c:v>Government and Public Administration</c:v>
                </c:pt>
                <c:pt idx="3">
                  <c:v>Health Sciences</c:v>
                </c:pt>
                <c:pt idx="4">
                  <c:v>Human Services</c:v>
                </c:pt>
                <c:pt idx="5">
                  <c:v>Information Technology</c:v>
                </c:pt>
                <c:pt idx="6">
                  <c:v>Science, Technology Engineering &amp; Math</c:v>
                </c:pt>
                <c:pt idx="7">
                  <c:v>Transportation Logistics and Distribution (Auto)</c:v>
                </c:pt>
                <c:pt idx="8">
                  <c:v>Business/Marketing/Finance/Economics</c:v>
                </c:pt>
                <c:pt idx="9">
                  <c:v>Education and Training</c:v>
                </c:pt>
                <c:pt idx="10">
                  <c:v>Total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32</c:v>
                </c:pt>
                <c:pt idx="1">
                  <c:v>3</c:v>
                </c:pt>
                <c:pt idx="2">
                  <c:v>41</c:v>
                </c:pt>
                <c:pt idx="3">
                  <c:v>66</c:v>
                </c:pt>
                <c:pt idx="4">
                  <c:v>0</c:v>
                </c:pt>
                <c:pt idx="5">
                  <c:v>2</c:v>
                </c:pt>
                <c:pt idx="6">
                  <c:v>365</c:v>
                </c:pt>
                <c:pt idx="7">
                  <c:v>17</c:v>
                </c:pt>
                <c:pt idx="8">
                  <c:v>29</c:v>
                </c:pt>
                <c:pt idx="9">
                  <c:v>0</c:v>
                </c:pt>
                <c:pt idx="10">
                  <c:v>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54208"/>
        <c:axId val="90656128"/>
      </c:barChart>
      <c:catAx>
        <c:axId val="90654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Career</a:t>
                </a:r>
                <a:r>
                  <a:rPr lang="en-US" baseline="0" dirty="0" smtClean="0"/>
                  <a:t> Clusters</a:t>
                </a:r>
                <a:endParaRPr lang="en-US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90656128"/>
        <c:crosses val="autoZero"/>
        <c:auto val="1"/>
        <c:lblAlgn val="ctr"/>
        <c:lblOffset val="100"/>
        <c:noMultiLvlLbl val="0"/>
      </c:catAx>
      <c:valAx>
        <c:axId val="90656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students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654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Sheet1!$A$1:$A$12</c:f>
              <c:strCache>
                <c:ptCount val="12"/>
                <c:pt idx="1">
                  <c:v>Auto Tech</c:v>
                </c:pt>
                <c:pt idx="2">
                  <c:v>Computer Apps - Microsoft IT</c:v>
                </c:pt>
                <c:pt idx="3">
                  <c:v>Digital Photo</c:v>
                </c:pt>
                <c:pt idx="4">
                  <c:v>Fashion Msde</c:v>
                </c:pt>
                <c:pt idx="5">
                  <c:v>Sports Ent Mrktg</c:v>
                </c:pt>
                <c:pt idx="6">
                  <c:v>Video Production</c:v>
                </c:pt>
                <c:pt idx="7">
                  <c:v>Sports Medicine</c:v>
                </c:pt>
                <c:pt idx="8">
                  <c:v>Publications (Yearbook)</c:v>
                </c:pt>
                <c:pt idx="9">
                  <c:v>Career Choices</c:v>
                </c:pt>
                <c:pt idx="10">
                  <c:v>Independent Living</c:v>
                </c:pt>
                <c:pt idx="11">
                  <c:v>Graphic Design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1">
                  <c:v>50</c:v>
                </c:pt>
                <c:pt idx="2">
                  <c:v>84</c:v>
                </c:pt>
                <c:pt idx="3">
                  <c:v>117</c:v>
                </c:pt>
                <c:pt idx="4">
                  <c:v>51</c:v>
                </c:pt>
                <c:pt idx="5">
                  <c:v>21</c:v>
                </c:pt>
                <c:pt idx="6">
                  <c:v>4</c:v>
                </c:pt>
                <c:pt idx="7">
                  <c:v>159</c:v>
                </c:pt>
                <c:pt idx="8">
                  <c:v>46</c:v>
                </c:pt>
                <c:pt idx="9">
                  <c:v>105</c:v>
                </c:pt>
                <c:pt idx="10">
                  <c:v>81</c:v>
                </c:pt>
                <c:pt idx="11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83680"/>
        <c:axId val="93400064"/>
      </c:barChart>
      <c:catAx>
        <c:axId val="93383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Name</a:t>
                </a:r>
                <a:r>
                  <a:rPr lang="en-US" baseline="0" dirty="0" smtClean="0"/>
                  <a:t> of Courses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146422669388549"/>
              <c:y val="0.86709212317734896"/>
            </c:manualLayout>
          </c:layout>
          <c:overlay val="0"/>
        </c:title>
        <c:majorTickMark val="out"/>
        <c:minorTickMark val="none"/>
        <c:tickLblPos val="nextTo"/>
        <c:crossAx val="93400064"/>
        <c:crosses val="autoZero"/>
        <c:auto val="1"/>
        <c:lblAlgn val="ctr"/>
        <c:lblOffset val="100"/>
        <c:noMultiLvlLbl val="0"/>
      </c:catAx>
      <c:valAx>
        <c:axId val="93400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296296296296294E-3"/>
              <c:y val="0.23534532547997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383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National Automotive Skills Standards</c:v>
                </c:pt>
                <c:pt idx="1">
                  <c:v>Microsoft IT</c:v>
                </c:pt>
                <c:pt idx="2">
                  <c:v>STARS (Daycare Aide)</c:v>
                </c:pt>
                <c:pt idx="3">
                  <c:v>National Career Readiness (Applied Math, Reading for Information, Writing)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45</c:v>
                </c:pt>
                <c:pt idx="2">
                  <c:v>16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National Automotive Skills Standards</c:v>
                </c:pt>
                <c:pt idx="1">
                  <c:v>Microsoft IT</c:v>
                </c:pt>
                <c:pt idx="2">
                  <c:v>STARS (Daycare Aide)</c:v>
                </c:pt>
                <c:pt idx="3">
                  <c:v>National Career Readiness (Applied Math, Reading for Information, Writing)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130</c:v>
                </c:pt>
                <c:pt idx="2">
                  <c:v>13</c:v>
                </c:pt>
                <c:pt idx="3">
                  <c:v>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9583488"/>
        <c:axId val="139585408"/>
      </c:barChart>
      <c:catAx>
        <c:axId val="139583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Certifications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9585408"/>
        <c:crosses val="autoZero"/>
        <c:auto val="1"/>
        <c:lblAlgn val="ctr"/>
        <c:lblOffset val="100"/>
        <c:noMultiLvlLbl val="0"/>
      </c:catAx>
      <c:valAx>
        <c:axId val="139585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Students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888888888888888E-2"/>
              <c:y val="0.40696696083617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958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BBDB-F181-4B68-903B-CBCFC406CED2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78FBC-2EE7-4A24-B7C1-66563B07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B6D7-A3BC-4F95-871A-CCFFF7B671C2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D08FA-DBA4-4F44-BC66-54A894076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6EBDA-7547-4ACD-87C5-561DB77451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9318-F0BA-436E-A7C6-F66C0D9335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99318-F0BA-436E-A7C6-F66C0D9335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Some examples of specialized skill jobs in Snohomish county.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Jobs I hear about when people talk about jobs available after high school.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All are accessed through additional training like apprenticeship programs.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Application process is competitive, students still need a plan.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40FFBA-C1B2-45B5-902D-DE60617204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D08FA-DBA4-4F44-BC66-54A8940764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9725" tIns="44862" rIns="89725" bIns="448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How do we define post-secondary?  Access to a variety of education and training pathways after high school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How do we measure post-secondary readiness?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How are our graduates doing right now?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School year 2012 graduates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Graduates don’t match our number of graduates – FERPA and based on school year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54% enrolled in college fall after graduation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173FA-7710-496B-ACF9-60B4E33305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Graduate Follow-up study is another resource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Class of 2011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Sample size – 342 – 34%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Gives more information about working after high school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Percentages are not supposed to add up to 100%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8046B-FD35-44B5-8BEA-27B39A5498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Study also asks questions about career and college planning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Numbers do not add up to 100%, multiple questions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82% of graduates reported they could have used more assistance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3A57-8309-4B31-90ED-CA733720E6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Graduate Follow-up study is another resource</a:t>
            </a:r>
          </a:p>
          <a:p>
            <a:r>
              <a:rPr lang="en-US" dirty="0" smtClean="0"/>
              <a:t>Class of 2011</a:t>
            </a:r>
          </a:p>
          <a:p>
            <a:r>
              <a:rPr lang="en-US" dirty="0" smtClean="0"/>
              <a:t>Sample size – 342 – 34%</a:t>
            </a:r>
          </a:p>
          <a:p>
            <a:r>
              <a:rPr lang="en-US" dirty="0" smtClean="0"/>
              <a:t>Gives</a:t>
            </a:r>
            <a:r>
              <a:rPr lang="en-US" baseline="0" dirty="0" smtClean="0"/>
              <a:t> more information about working after high school</a:t>
            </a:r>
          </a:p>
          <a:p>
            <a:r>
              <a:rPr lang="en-US" baseline="0" dirty="0" smtClean="0"/>
              <a:t>Percentages are not supposed to add up to 100%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73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Study also asks questions about career and college planning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Numbers do not add up to 100%, multiple questions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82% of graduates reported they could have used more assistance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FA3A57-8309-4B31-90ED-CA733720E6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r>
              <a:rPr lang="en-US" dirty="0" smtClean="0"/>
              <a:t>Carl</a:t>
            </a:r>
          </a:p>
          <a:p>
            <a:pPr defTabSz="914285"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are 13 Career Clusters from the 16 identified that we have courses</a:t>
            </a:r>
          </a:p>
          <a:p>
            <a:pPr defTabSz="914285">
              <a:defRPr/>
            </a:pPr>
            <a:endParaRPr lang="en-US" baseline="0" dirty="0" smtClean="0"/>
          </a:p>
          <a:p>
            <a:pPr defTabSz="914285">
              <a:defRPr/>
            </a:pPr>
            <a:r>
              <a:rPr lang="en-US" dirty="0" smtClean="0"/>
              <a:t>Every Career and Technical Education class falls into one of 16 “career clusters.” A career cluster is a group of jobs and industries that are related by skills or products. Within each cluster, there are cluster “pathways” that correspond to a collection of courses and training opportunities to prepare one</a:t>
            </a:r>
            <a:r>
              <a:rPr lang="en-US" baseline="0" dirty="0" smtClean="0"/>
              <a:t> </a:t>
            </a:r>
            <a:r>
              <a:rPr lang="en-US" dirty="0" smtClean="0"/>
              <a:t> for a given career.</a:t>
            </a:r>
          </a:p>
          <a:p>
            <a:pPr defTabSz="914285">
              <a:defRPr/>
            </a:pPr>
            <a:endParaRPr lang="en-US" dirty="0" smtClean="0"/>
          </a:p>
          <a:p>
            <a:r>
              <a:rPr lang="en-US" baseline="0" dirty="0" smtClean="0"/>
              <a:t>Ag Science (3)</a:t>
            </a:r>
          </a:p>
          <a:p>
            <a:r>
              <a:rPr lang="en-US" baseline="0" dirty="0" smtClean="0"/>
              <a:t>Business </a:t>
            </a:r>
            <a:r>
              <a:rPr lang="en-US" baseline="0" dirty="0" err="1" smtClean="0"/>
              <a:t>Mngt</a:t>
            </a:r>
            <a:r>
              <a:rPr lang="en-US" baseline="0" dirty="0" smtClean="0"/>
              <a:t> and Admin (1)</a:t>
            </a:r>
          </a:p>
          <a:p>
            <a:r>
              <a:rPr lang="en-US" baseline="0" dirty="0" smtClean="0"/>
              <a:t>Education and Training (2)</a:t>
            </a:r>
          </a:p>
          <a:p>
            <a:r>
              <a:rPr lang="en-US" baseline="0" dirty="0" smtClean="0"/>
              <a:t>Human Services (6)</a:t>
            </a:r>
          </a:p>
          <a:p>
            <a:r>
              <a:rPr lang="en-US" baseline="0" dirty="0" smtClean="0"/>
              <a:t>Law, Public Safety and Security (1)</a:t>
            </a:r>
          </a:p>
          <a:p>
            <a:r>
              <a:rPr lang="en-US" baseline="0" dirty="0" smtClean="0"/>
              <a:t>Marketing Sales and Service (5)</a:t>
            </a:r>
          </a:p>
          <a:p>
            <a:r>
              <a:rPr lang="en-US" baseline="0" dirty="0" smtClean="0"/>
              <a:t>STEM (5)</a:t>
            </a:r>
          </a:p>
          <a:p>
            <a:r>
              <a:rPr lang="en-US" baseline="0" dirty="0" smtClean="0"/>
              <a:t>Health Sciences (6)</a:t>
            </a:r>
          </a:p>
          <a:p>
            <a:r>
              <a:rPr lang="en-US" baseline="0" dirty="0" smtClean="0"/>
              <a:t>Arts, Audio Video Technology and Communications (5)</a:t>
            </a:r>
          </a:p>
          <a:p>
            <a:r>
              <a:rPr lang="en-US" baseline="0" dirty="0" smtClean="0"/>
              <a:t>Information Technology (8)</a:t>
            </a:r>
          </a:p>
          <a:p>
            <a:r>
              <a:rPr lang="en-US" baseline="0" dirty="0" smtClean="0"/>
              <a:t>Transportation Distribution and Logistics (5)</a:t>
            </a:r>
          </a:p>
          <a:p>
            <a:r>
              <a:rPr lang="en-US" baseline="0" dirty="0" smtClean="0"/>
              <a:t>Worksite Learning Experience (2)</a:t>
            </a:r>
            <a:endParaRPr lang="en-US" dirty="0" smtClean="0"/>
          </a:p>
          <a:p>
            <a:pPr defTabSz="914285">
              <a:defRPr/>
            </a:pPr>
            <a:endParaRPr lang="en-US" dirty="0" smtClean="0"/>
          </a:p>
          <a:p>
            <a:pPr defTabSz="914285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31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105E4-9E70-4B8C-B294-1B0219D999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6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52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36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1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37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0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3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52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3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8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4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6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1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2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11/14/2013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Everett Public Schools CTE STEM General Advisory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ACE9875-CC4F-4A0B-8B6E-19220AD166D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ress.wa.gov/esd/lmea/countydashboard/Default.aspx?area=53_04_00006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Graduate Follow-up Study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Class of 2011 and 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17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Report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Everett Public Schools Career and Technical Education STEM General Advisory Board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November 14, 2013</a:t>
            </a:r>
          </a:p>
        </p:txBody>
      </p:sp>
    </p:spTree>
    <p:extLst>
      <p:ext uri="{BB962C8B-B14F-4D97-AF65-F5344CB8AC3E}">
        <p14:creationId xmlns:p14="http://schemas.microsoft.com/office/powerpoint/2010/main" val="41096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Career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Clusters 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Courses Taken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2012-2013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8100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Everett Public Schools CTE STEM General Advisory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80974"/>
              </p:ext>
            </p:extLst>
          </p:nvPr>
        </p:nvGraphicFramePr>
        <p:xfrm>
          <a:off x="457196" y="1219218"/>
          <a:ext cx="8077200" cy="4912387"/>
        </p:xfrm>
        <a:graphic>
          <a:graphicData uri="http://schemas.openxmlformats.org/drawingml/2006/table">
            <a:tbl>
              <a:tblPr/>
              <a:tblGrid>
                <a:gridCol w="2134109"/>
                <a:gridCol w="2053066"/>
                <a:gridCol w="432225"/>
                <a:gridCol w="432225"/>
                <a:gridCol w="432225"/>
                <a:gridCol w="432225"/>
                <a:gridCol w="432225"/>
                <a:gridCol w="432225"/>
                <a:gridCol w="432225"/>
                <a:gridCol w="432225"/>
                <a:gridCol w="432225"/>
              </a:tblGrid>
              <a:tr h="116798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Number of students enrolled for 2012 - 2013 school year 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236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Arial"/>
                        </a:rPr>
                        <a:t>Career Cluster</a:t>
                      </a:r>
                    </a:p>
                  </a:txBody>
                  <a:tcPr marL="6183" marR="6183" marT="61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Courses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CHS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EHS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JHS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SHS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Totals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1st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2nd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1st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2nd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1st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2nd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1st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2nd Sem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Agriculture and Natural Resources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AP Environmental Science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Floriculuture I, II, III &amp; IV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STEM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Environmental Systems Design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Tech Foundations / Coordinated Science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2493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Physics by Design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682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Introduction to Science Research and Engineering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Arts, Audio Visual Technoolgy and Communications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AP Studio Art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Digital Photography I, II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770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Graphic Design I, II, III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Intro to Graphic Design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Publications (Yearbook) I, II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Video Productions I, II, III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Government and Public Administration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Naval Junior Reserves Officer Training Corps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Business Management and Administration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Workbase Learning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21.6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9.05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31.9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24.7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8.2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Career Choices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Senior Seminar (CE)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Finance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Accounting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Economics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Health Sciences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Family Health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Intro to Sports Med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Sports Med </a:t>
                      </a:r>
                      <a:r>
                        <a:rPr lang="en-US" sz="600" b="0" i="0" u="none" strike="noStrike" dirty="0" smtClean="0">
                          <a:effectLst/>
                          <a:latin typeface="Arial"/>
                        </a:rPr>
                        <a:t>I, II</a:t>
                      </a:r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Anatomy and Physilogy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Nutrition I, II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Child Development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Independent Living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Computer Science / Information Technology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Computer Applications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Computer Programming I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UW IT Com Sci Engineering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Video Game Design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Web Design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Law, Public Safety and Security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Business Law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Marketing Sales and Service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Adv Marketing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Fashion Merchandise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Intro to Marketing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371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School Store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Sports/Ent Marketing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Transportation, Distribution and Logic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Auto Maintenance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Auto Technology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1" u="none" strike="noStrike">
                          <a:effectLst/>
                          <a:latin typeface="Arial"/>
                        </a:rPr>
                        <a:t>Totals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1773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1733.6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1570.05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1477.9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1868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1701.7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effectLst/>
                          <a:latin typeface="Calibri"/>
                        </a:rPr>
                        <a:t>165.2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effectLst/>
                          <a:latin typeface="Calibri"/>
                        </a:rPr>
                        <a:t>10421.45</a:t>
                      </a:r>
                    </a:p>
                  </a:txBody>
                  <a:tcPr marL="6183" marR="6183" marT="61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3246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11/14/2013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7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471138"/>
              </p:ext>
            </p:extLst>
          </p:nvPr>
        </p:nvGraphicFramePr>
        <p:xfrm>
          <a:off x="304800" y="15240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Career Clusters and Courses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Taken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2012-2013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00800"/>
            <a:ext cx="3581400" cy="365125"/>
          </a:xfrm>
        </p:spPr>
        <p:txBody>
          <a:bodyPr/>
          <a:lstStyle/>
          <a:p>
            <a:pPr algn="l"/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704516"/>
              </p:ext>
            </p:extLst>
          </p:nvPr>
        </p:nvGraphicFramePr>
        <p:xfrm>
          <a:off x="685800" y="14478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0" y="6400800"/>
            <a:ext cx="990600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8001000" cy="91440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Career Cluster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Arial" pitchFamily="34" charset="0"/>
              </a:rPr>
              <a:t>Enrollment  2012-2013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58702" y="6371721"/>
            <a:ext cx="2133600" cy="365125"/>
          </a:xfrm>
        </p:spPr>
        <p:txBody>
          <a:bodyPr/>
          <a:lstStyle/>
          <a:p>
            <a:fld id="{60087907-F1FB-4D67-A1EE-DCC3F0DA9D47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600200"/>
            <a:ext cx="5562600" cy="426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5486400" cy="441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6096000" cy="5105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Perpetua" pitchFamily="18" charset="0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	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337" y="35793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1102" y="24439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3063" y="6400800"/>
            <a:ext cx="3568337" cy="3651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Everett Public Schools CTE STEM General Advisory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39884"/>
              </p:ext>
            </p:extLst>
          </p:nvPr>
        </p:nvGraphicFramePr>
        <p:xfrm>
          <a:off x="-695325" y="13716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67" y="4493742"/>
            <a:ext cx="3571795" cy="167845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33800" y="6418217"/>
            <a:ext cx="2133600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52680"/>
              </p:ext>
            </p:extLst>
          </p:nvPr>
        </p:nvGraphicFramePr>
        <p:xfrm>
          <a:off x="1600200" y="1371600"/>
          <a:ext cx="6070416" cy="4580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444"/>
                <a:gridCol w="1701986"/>
                <a:gridCol w="1701986"/>
              </a:tblGrid>
              <a:tr h="6073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Career Clusters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2012-2013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2011-2012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98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Video</a:t>
                      </a:r>
                      <a:r>
                        <a:rPr lang="en-US" sz="1200" baseline="0" dirty="0" smtClean="0"/>
                        <a:t> Communications, Publications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</a:t>
                      </a:r>
                      <a:endParaRPr lang="en-US" sz="1200" dirty="0"/>
                    </a:p>
                  </a:txBody>
                  <a:tcPr anchor="ctr"/>
                </a:tc>
              </a:tr>
              <a:tr h="398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Agriculture and Natural Resources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</a:tr>
              <a:tr h="398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Government and Public Administration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</a:tr>
              <a:tr h="2603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Health Sciences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 anchor="ctr"/>
                </a:tc>
              </a:tr>
              <a:tr h="2603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Human Services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 anchor="ctr"/>
                </a:tc>
              </a:tr>
              <a:tr h="2603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Information</a:t>
                      </a:r>
                      <a:r>
                        <a:rPr lang="en-US" sz="1200" baseline="0" dirty="0" smtClean="0"/>
                        <a:t> Technology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anchor="ctr"/>
                </a:tc>
              </a:tr>
              <a:tr h="398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Science, Technology</a:t>
                      </a:r>
                      <a:r>
                        <a:rPr lang="en-US" sz="1200" baseline="0" dirty="0" smtClean="0"/>
                        <a:t> Engineering &amp; Math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365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anchor="ctr"/>
                </a:tc>
              </a:tr>
              <a:tr h="43385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Transportation Logistics and Distribution (Auto)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 anchor="ctr"/>
                </a:tc>
              </a:tr>
              <a:tr h="3989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Business,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Marketing, Finance</a:t>
                      </a:r>
                      <a:r>
                        <a:rPr lang="en-US" sz="1200" baseline="0" dirty="0" smtClean="0"/>
                        <a:t> and </a:t>
                      </a:r>
                      <a:r>
                        <a:rPr lang="en-US" sz="1200" dirty="0" smtClean="0"/>
                        <a:t>Economics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</a:t>
                      </a:r>
                      <a:endParaRPr lang="en-US" sz="1200" dirty="0"/>
                    </a:p>
                  </a:txBody>
                  <a:tcPr anchor="ctr"/>
                </a:tc>
              </a:tr>
              <a:tr h="2603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Education and Training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</a:t>
                      </a:r>
                      <a:endParaRPr lang="en-US" sz="1200" dirty="0"/>
                    </a:p>
                  </a:txBody>
                  <a:tcPr anchor="ctr"/>
                </a:tc>
              </a:tr>
              <a:tr h="26031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555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279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19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Myriad Pro" pitchFamily="34" charset="0"/>
              </a:rPr>
              <a:t>Completer Report</a:t>
            </a:r>
            <a:br>
              <a:rPr lang="en-US" sz="4000" b="1" dirty="0" smtClean="0">
                <a:latin typeface="Myriad Pro" pitchFamily="34" charset="0"/>
              </a:rPr>
            </a:br>
            <a:r>
              <a:rPr lang="en-US" sz="1200" b="0" dirty="0" smtClean="0">
                <a:solidFill>
                  <a:schemeClr val="tx1"/>
                </a:solidFill>
                <a:effectLst/>
                <a:latin typeface="Myriad Pro" pitchFamily="34" charset="0"/>
              </a:rPr>
              <a:t>(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Students completing </a:t>
            </a:r>
            <a:r>
              <a:rPr lang="en-US" sz="1200" b="0" dirty="0">
                <a:solidFill>
                  <a:schemeClr val="tx1"/>
                </a:solidFill>
                <a:effectLst/>
              </a:rPr>
              <a:t>360 hours of sequenced Career and Technical Education </a:t>
            </a:r>
            <a:r>
              <a:rPr lang="en-US" sz="1200" b="0" dirty="0" smtClean="0">
                <a:solidFill>
                  <a:schemeClr val="tx1"/>
                </a:solidFill>
                <a:effectLst/>
              </a:rPr>
              <a:t>classes.)</a:t>
            </a:r>
            <a:endParaRPr lang="en-US" sz="1200" b="0" dirty="0">
              <a:solidFill>
                <a:schemeClr val="tx1"/>
              </a:solidFill>
              <a:effectLst/>
              <a:latin typeface="Myriad Pro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3773328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672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311658"/>
              </p:ext>
            </p:extLst>
          </p:nvPr>
        </p:nvGraphicFramePr>
        <p:xfrm>
          <a:off x="3810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365760" cy="365125"/>
          </a:xfrm>
        </p:spPr>
        <p:txBody>
          <a:bodyPr/>
          <a:lstStyle/>
          <a:p>
            <a:fld id="{60087907-F1FB-4D67-A1EE-DCC3F0DA9D47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Myriad Pro" pitchFamily="34" charset="0"/>
              </a:rPr>
              <a:t>Completer Report</a:t>
            </a:r>
            <a:r>
              <a:rPr lang="en-US" sz="9600" b="1" dirty="0">
                <a:latin typeface="Myriad Pro" pitchFamily="34" charset="0"/>
              </a:rPr>
              <a:t/>
            </a:r>
            <a:br>
              <a:rPr lang="en-US" sz="9600" b="1" dirty="0">
                <a:latin typeface="Myriad Pro" pitchFamily="34" charset="0"/>
              </a:rPr>
            </a:br>
            <a:r>
              <a:rPr lang="en-US" sz="1300" b="0" dirty="0" smtClean="0">
                <a:solidFill>
                  <a:schemeClr val="tx1"/>
                </a:solidFill>
                <a:effectLst/>
                <a:latin typeface="Myriad Pro" pitchFamily="34" charset="0"/>
              </a:rPr>
              <a:t>(</a:t>
            </a:r>
            <a:r>
              <a:rPr lang="en-US" sz="1300" b="0" dirty="0" smtClean="0">
                <a:solidFill>
                  <a:schemeClr val="tx1"/>
                </a:solidFill>
                <a:effectLst/>
              </a:rPr>
              <a:t>Students completing </a:t>
            </a:r>
            <a:r>
              <a:rPr lang="en-US" sz="1300" b="0" dirty="0">
                <a:solidFill>
                  <a:schemeClr val="tx1"/>
                </a:solidFill>
                <a:effectLst/>
              </a:rPr>
              <a:t>360 hours of sequenced Career and Technical Education </a:t>
            </a:r>
            <a:r>
              <a:rPr lang="en-US" sz="1300" b="0" dirty="0" smtClean="0">
                <a:solidFill>
                  <a:schemeClr val="tx1"/>
                </a:solidFill>
                <a:effectLst/>
              </a:rPr>
              <a:t>classes.)</a:t>
            </a:r>
            <a:endParaRPr lang="en-US" sz="13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126" y="6400800"/>
            <a:ext cx="3697127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48200" y="6400800"/>
            <a:ext cx="2133600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Class of 2013 Graduates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816 Earned Tech Prep Credit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(Must have earned a B or better for college credit)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200" y="6324600"/>
            <a:ext cx="1143000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3657600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941906"/>
              </p:ext>
            </p:extLst>
          </p:nvPr>
        </p:nvGraphicFramePr>
        <p:xfrm>
          <a:off x="381000" y="18748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2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4" y="1828800"/>
            <a:ext cx="5170536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Industry Certifications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117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yriad Pro" pitchFamily="34" charset="0"/>
              </a:rPr>
              <a:t>2012-2013 </a:t>
            </a:r>
            <a:r>
              <a:rPr lang="en-US" dirty="0">
                <a:latin typeface="Myriad Pro" pitchFamily="34" charset="0"/>
              </a:rPr>
              <a:t>s</a:t>
            </a:r>
            <a:r>
              <a:rPr lang="en-US" dirty="0" smtClean="0">
                <a:latin typeface="Myriad Pro" pitchFamily="34" charset="0"/>
              </a:rPr>
              <a:t>chool </a:t>
            </a:r>
            <a:r>
              <a:rPr lang="en-US" dirty="0">
                <a:latin typeface="Myriad Pro" pitchFamily="34" charset="0"/>
              </a:rPr>
              <a:t>year </a:t>
            </a:r>
            <a:r>
              <a:rPr lang="en-US" b="1" dirty="0">
                <a:latin typeface="Myriad Pro" pitchFamily="34" charset="0"/>
              </a:rPr>
              <a:t>481</a:t>
            </a:r>
            <a:r>
              <a:rPr lang="en-US" dirty="0">
                <a:latin typeface="Myriad Pro" pitchFamily="34" charset="0"/>
              </a:rPr>
              <a:t> Everett Public Schools students earned industry certifications. </a:t>
            </a:r>
            <a:endParaRPr lang="en-US" dirty="0" smtClean="0">
              <a:latin typeface="Myriad Pro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Myriad Pro" pitchFamily="34" charset="0"/>
              </a:rPr>
              <a:t> </a:t>
            </a:r>
            <a:endParaRPr lang="en-US" b="1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US" dirty="0">
              <a:latin typeface="Myriad Pro" pitchFamily="34" charset="0"/>
            </a:endParaRPr>
          </a:p>
          <a:p>
            <a:r>
              <a:rPr lang="en-US" b="1" dirty="0" smtClean="0">
                <a:latin typeface="Myriad Pro" pitchFamily="34" charset="0"/>
              </a:rPr>
              <a:t>13</a:t>
            </a:r>
            <a:r>
              <a:rPr lang="en-US" dirty="0" smtClean="0">
                <a:latin typeface="Myriad Pro" pitchFamily="34" charset="0"/>
              </a:rPr>
              <a:t> National </a:t>
            </a:r>
            <a:r>
              <a:rPr lang="en-US" dirty="0">
                <a:latin typeface="Myriad Pro" pitchFamily="34" charset="0"/>
              </a:rPr>
              <a:t>Automotive Skills Standards Association (Automotive Technology courses) </a:t>
            </a:r>
          </a:p>
          <a:p>
            <a:r>
              <a:rPr lang="en-US" b="1" dirty="0" smtClean="0">
                <a:latin typeface="Myriad Pro" pitchFamily="34" charset="0"/>
              </a:rPr>
              <a:t>130</a:t>
            </a:r>
            <a:r>
              <a:rPr lang="en-US" dirty="0" smtClean="0">
                <a:latin typeface="Myriad Pro" pitchFamily="34" charset="0"/>
              </a:rPr>
              <a:t> Microsoft </a:t>
            </a:r>
            <a:r>
              <a:rPr lang="en-US" dirty="0">
                <a:latin typeface="Myriad Pro" pitchFamily="34" charset="0"/>
              </a:rPr>
              <a:t>IT (Office User Specialist courses in the following areas: word (48), PowerPoint (57), Access (1), and Excel (22).  </a:t>
            </a:r>
          </a:p>
          <a:p>
            <a:r>
              <a:rPr lang="en-US" b="1" dirty="0" smtClean="0">
                <a:latin typeface="Myriad Pro" pitchFamily="34" charset="0"/>
              </a:rPr>
              <a:t>13</a:t>
            </a:r>
            <a:r>
              <a:rPr lang="en-US" dirty="0" smtClean="0">
                <a:latin typeface="Myriad Pro" pitchFamily="34" charset="0"/>
              </a:rPr>
              <a:t> STARS </a:t>
            </a:r>
            <a:r>
              <a:rPr lang="en-US" dirty="0">
                <a:latin typeface="Myriad Pro" pitchFamily="34" charset="0"/>
              </a:rPr>
              <a:t>(Day care Aide).</a:t>
            </a:r>
          </a:p>
          <a:p>
            <a:r>
              <a:rPr lang="en-US" b="1" dirty="0" smtClean="0">
                <a:latin typeface="Myriad Pro" pitchFamily="34" charset="0"/>
              </a:rPr>
              <a:t>325</a:t>
            </a:r>
            <a:r>
              <a:rPr lang="en-US" dirty="0" smtClean="0">
                <a:latin typeface="Myriad Pro" pitchFamily="34" charset="0"/>
              </a:rPr>
              <a:t> National </a:t>
            </a:r>
            <a:r>
              <a:rPr lang="en-US" dirty="0">
                <a:latin typeface="Myriad Pro" pitchFamily="34" charset="0"/>
              </a:rPr>
              <a:t>Career Readiness Certification (NCRC); Platinum 2, Gold 112, Silver 168, and Bronze 43.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Myriad Pro" pitchFamily="34" charset="0"/>
              </a:rPr>
              <a:t>2011-2012 school year </a:t>
            </a:r>
            <a:r>
              <a:rPr lang="en-US" b="1" dirty="0" smtClean="0">
                <a:latin typeface="Myriad Pro" pitchFamily="34" charset="0"/>
              </a:rPr>
              <a:t>146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>
                <a:latin typeface="Myriad Pro" pitchFamily="34" charset="0"/>
              </a:rPr>
              <a:t>Everett Public Schools students earning industry certifications. </a:t>
            </a:r>
            <a:endParaRPr lang="en-US" dirty="0" smtClean="0">
              <a:latin typeface="Myriad Pro" pitchFamily="34" charset="0"/>
            </a:endParaRPr>
          </a:p>
          <a:p>
            <a:pPr marL="0" indent="0">
              <a:buNone/>
            </a:pPr>
            <a:endParaRPr lang="en-US" dirty="0">
              <a:latin typeface="Myriad Pro" pitchFamily="34" charset="0"/>
            </a:endParaRPr>
          </a:p>
          <a:p>
            <a:pPr marL="0" indent="0">
              <a:buNone/>
            </a:pPr>
            <a:endParaRPr lang="en-US" dirty="0">
              <a:latin typeface="Myriad Pro" pitchFamily="34" charset="0"/>
            </a:endParaRPr>
          </a:p>
          <a:p>
            <a:pPr lvl="0"/>
            <a:r>
              <a:rPr lang="en-US" b="1" dirty="0">
                <a:latin typeface="Myriad Pro" pitchFamily="34" charset="0"/>
              </a:rPr>
              <a:t>26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en-US" dirty="0" smtClean="0">
                <a:latin typeface="Myriad Pro" pitchFamily="34" charset="0"/>
              </a:rPr>
              <a:t>National </a:t>
            </a:r>
            <a:r>
              <a:rPr lang="en-US" dirty="0">
                <a:latin typeface="Myriad Pro" pitchFamily="34" charset="0"/>
              </a:rPr>
              <a:t>Automotive Skills Standards Association (Automotive Technology courses)</a:t>
            </a:r>
          </a:p>
          <a:p>
            <a:pPr lvl="0"/>
            <a:r>
              <a:rPr lang="en-US" b="1" dirty="0">
                <a:latin typeface="Myriad Pro" pitchFamily="34" charset="0"/>
              </a:rPr>
              <a:t>45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en-US" dirty="0" smtClean="0">
                <a:latin typeface="Myriad Pro" pitchFamily="34" charset="0"/>
              </a:rPr>
              <a:t>Microsoft </a:t>
            </a:r>
            <a:r>
              <a:rPr lang="en-US" dirty="0">
                <a:latin typeface="Myriad Pro" pitchFamily="34" charset="0"/>
              </a:rPr>
              <a:t>IT (Computer Applications and Office User Specialist courses)</a:t>
            </a:r>
          </a:p>
          <a:p>
            <a:pPr lvl="0"/>
            <a:r>
              <a:rPr lang="en-US" b="1" dirty="0">
                <a:latin typeface="Myriad Pro" pitchFamily="34" charset="0"/>
              </a:rPr>
              <a:t>16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en-US" dirty="0" smtClean="0">
                <a:latin typeface="Myriad Pro" pitchFamily="34" charset="0"/>
              </a:rPr>
              <a:t>STARS </a:t>
            </a:r>
            <a:r>
              <a:rPr lang="en-US" dirty="0">
                <a:latin typeface="Myriad Pro" pitchFamily="34" charset="0"/>
              </a:rPr>
              <a:t>(Day care Aide)</a:t>
            </a:r>
          </a:p>
          <a:p>
            <a:pPr lvl="0"/>
            <a:r>
              <a:rPr lang="en-US" b="1" dirty="0">
                <a:latin typeface="Myriad Pro" pitchFamily="34" charset="0"/>
              </a:rPr>
              <a:t>59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en-US" dirty="0" smtClean="0">
                <a:latin typeface="Myriad Pro" pitchFamily="34" charset="0"/>
              </a:rPr>
              <a:t>National </a:t>
            </a:r>
            <a:r>
              <a:rPr lang="en-US" dirty="0">
                <a:latin typeface="Myriad Pro" pitchFamily="34" charset="0"/>
              </a:rPr>
              <a:t>Career Readiness Certification(NCRC) that was a field test in the spring and will be implemented into all CE courses this coming year</a:t>
            </a:r>
          </a:p>
          <a:p>
            <a:endParaRPr lang="en-US" dirty="0">
              <a:latin typeface="Myriad Pro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063" y="6400800"/>
            <a:ext cx="4038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Everett Public Schools CTE STEM General Advisory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907-F1FB-4D67-A1EE-DCC3F0DA9D47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1910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27719"/>
              </p:ext>
            </p:extLst>
          </p:nvPr>
        </p:nvGraphicFramePr>
        <p:xfrm>
          <a:off x="457200" y="152400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60087907-F1FB-4D67-A1EE-DCC3F0DA9D47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Industry Certification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09" y="6324600"/>
            <a:ext cx="3773328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324600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0" y="6486525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709" y="6486525"/>
            <a:ext cx="3962400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3" y="371475"/>
            <a:ext cx="89058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0" y="6400800"/>
            <a:ext cx="12192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63" y="6400800"/>
            <a:ext cx="3581400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0" y="104775"/>
            <a:ext cx="8905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8868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4" y="1828800"/>
            <a:ext cx="5170536" cy="5029200"/>
          </a:xfrm>
          <a:prstGeom prst="rect">
            <a:avLst/>
          </a:prstGeom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Strategic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District Strategic Plan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1.1.b All students exit with a post-secondary transition plan for work, career and/or college.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5.4.b Each graduate is prepared for transitions to post-secondary education and career choices.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Everett Public Schools CTE STEM General Advisory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DE0B9-C526-4E61-95A8-2705290DE91F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019" y="6400800"/>
            <a:ext cx="4114800" cy="365125"/>
          </a:xfrm>
        </p:spPr>
        <p:txBody>
          <a:bodyPr/>
          <a:lstStyle/>
          <a:p>
            <a:pPr algn="l"/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856838" cy="60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2133600" cy="365125"/>
          </a:xfrm>
        </p:spPr>
        <p:txBody>
          <a:bodyPr/>
          <a:lstStyle/>
          <a:p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3352800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875-CC4F-4A0B-8B6E-19220AD166D0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7175"/>
            <a:ext cx="8839201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508" y="5945153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Source: http</a:t>
            </a:r>
            <a:r>
              <a:rPr lang="en-US" sz="1100" dirty="0"/>
              <a:t>://livingwage.mit.edu/</a:t>
            </a:r>
          </a:p>
        </p:txBody>
      </p:sp>
    </p:spTree>
    <p:extLst>
      <p:ext uri="{BB962C8B-B14F-4D97-AF65-F5344CB8AC3E}">
        <p14:creationId xmlns:p14="http://schemas.microsoft.com/office/powerpoint/2010/main" val="41488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457200"/>
            <a:ext cx="3105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Apprenticeship Choices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8275" y="1363663"/>
          <a:ext cx="8792028" cy="4333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9940"/>
                <a:gridCol w="1066800"/>
                <a:gridCol w="1198433"/>
                <a:gridCol w="1544767"/>
                <a:gridCol w="2142213"/>
                <a:gridCol w="1559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Occupation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 Annual Wage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Estimated Weekly Earnings*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Predicted Average Growth Rate </a:t>
                      </a:r>
                    </a:p>
                    <a:p>
                      <a:pPr algn="ctr"/>
                      <a:r>
                        <a:rPr lang="en-US" sz="1600" dirty="0" smtClean="0"/>
                        <a:t>(2014-2019)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Academic Entry Requirements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Length of Apprenticeship</a:t>
                      </a:r>
                      <a:endParaRPr lang="en-US" sz="1600" dirty="0"/>
                    </a:p>
                  </a:txBody>
                  <a:tcPr anchor="ctr"/>
                </a:tc>
              </a:tr>
              <a:tr h="46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Automotive Mechanic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$37,315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$718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.3%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diploma or GED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2-4 years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49576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Electrical Worker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$66,442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$1,273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 diploma or GED; equivalent of 1 year HS algebra with C or higher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1-4 years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Iron Worker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$46,251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$889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2.5%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 diploma or GED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3-4 years, journey level exam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Machinist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$45,330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$872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1.2%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 diploma or GED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2-5 years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Operating Engineers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$53,476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$1,028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2.7%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 diploma or GED; 2 years vocational</a:t>
                      </a:r>
                      <a:r>
                        <a:rPr lang="en-US" sz="1200" b="1" baseline="0" dirty="0" smtClean="0"/>
                        <a:t> training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baseline="0" dirty="0" smtClean="0"/>
                        <a:t>3-4 years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Pipefitter/</a:t>
                      </a:r>
                    </a:p>
                    <a:p>
                      <a:r>
                        <a:rPr lang="en-US" sz="1600" b="1" dirty="0" smtClean="0"/>
                        <a:t>Plumber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$58,009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$1,116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1.2%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HS diploma or GED; equivalent of 1 year each HS algebra</a:t>
                      </a:r>
                      <a:r>
                        <a:rPr lang="en-US" sz="1200" b="1" baseline="0" dirty="0" smtClean="0"/>
                        <a:t> and </a:t>
                      </a:r>
                      <a:r>
                        <a:rPr lang="en-US" sz="1200" b="1" dirty="0" smtClean="0"/>
                        <a:t>geometry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2-5 years</a:t>
                      </a:r>
                      <a:endParaRPr lang="en-US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044" name="TextBox 3"/>
          <p:cNvSpPr txBox="1">
            <a:spLocks noChangeArrowheads="1"/>
          </p:cNvSpPr>
          <p:nvPr/>
        </p:nvSpPr>
        <p:spPr bwMode="auto">
          <a:xfrm>
            <a:off x="133350" y="838200"/>
            <a:ext cx="7756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Examples in Snohomish County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Apprenticeships include a combination of work and classroom experience</a:t>
            </a:r>
          </a:p>
        </p:txBody>
      </p:sp>
      <p:sp>
        <p:nvSpPr>
          <p:cNvPr id="42045" name="Rectangle 5"/>
          <p:cNvSpPr>
            <a:spLocks noChangeArrowheads="1"/>
          </p:cNvSpPr>
          <p:nvPr/>
        </p:nvSpPr>
        <p:spPr bwMode="auto">
          <a:xfrm>
            <a:off x="133350" y="5675313"/>
            <a:ext cx="838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Average Growth Rates range from -3.1% (log graders and scalers)  to 7.5% (biomedical engineers).</a:t>
            </a:r>
          </a:p>
          <a:p>
            <a:r>
              <a:rPr lang="en-US" sz="1400">
                <a:latin typeface="Calibri" pitchFamily="34" charset="0"/>
              </a:rPr>
              <a:t>* Estimated weekly earnings calculated by dividing the average annual wage by 52 weeks.</a:t>
            </a:r>
          </a:p>
        </p:txBody>
      </p:sp>
      <p:sp>
        <p:nvSpPr>
          <p:cNvPr id="42046" name="TextBox 6"/>
          <p:cNvSpPr txBox="1">
            <a:spLocks noChangeArrowheads="1"/>
          </p:cNvSpPr>
          <p:nvPr/>
        </p:nvSpPr>
        <p:spPr bwMode="auto">
          <a:xfrm>
            <a:off x="133350" y="6197600"/>
            <a:ext cx="8791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latin typeface="Calibri" pitchFamily="34" charset="0"/>
              </a:rPr>
              <a:t>Sources: Washington State Employment Security Department Workforce Explorer, Numbers and Trends report for Snohomish County (</a:t>
            </a:r>
            <a:r>
              <a:rPr lang="en-US" sz="1000" i="1" dirty="0">
                <a:latin typeface="Calibri" pitchFamily="34" charset="0"/>
                <a:hlinkClick r:id="rId3"/>
              </a:rPr>
              <a:t>https://fortress.wa.gov/esd/lmea/countydashboard/Default.aspx?area=53_04_000061</a:t>
            </a:r>
            <a:r>
              <a:rPr lang="en-US" sz="1000" i="1" dirty="0">
                <a:latin typeface="Calibri" pitchFamily="34" charset="0"/>
              </a:rPr>
              <a:t>); Washington State Labor Department and Labor of Industries, Apprenticeship Programs in Washington State (http://www.lni.wa.gov/TradesLicensing/Apprenticeship/Programs/default.asp)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pPr>
              <a:defRPr/>
            </a:pPr>
            <a:fld id="{19E420DA-5ED6-460A-AAE4-B0BF7A1A8E5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2048" name="TextBox 7"/>
          <p:cNvSpPr txBox="1">
            <a:spLocks noChangeArrowheads="1"/>
          </p:cNvSpPr>
          <p:nvPr/>
        </p:nvSpPr>
        <p:spPr bwMode="auto">
          <a:xfrm>
            <a:off x="0" y="23813"/>
            <a:ext cx="914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u="sng">
                <a:latin typeface="Calibri" pitchFamily="34" charset="0"/>
              </a:rPr>
              <a:t>Post-secondary Training: Pathways to Self-Sufficiency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>
          <a:xfrm>
            <a:off x="4291693" y="6569075"/>
            <a:ext cx="11430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38862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4" y="1828800"/>
            <a:ext cx="5170536" cy="5029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7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35" y="1833154"/>
            <a:ext cx="5170536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161826" cy="365125"/>
          </a:xfrm>
        </p:spPr>
        <p:txBody>
          <a:bodyPr/>
          <a:lstStyle/>
          <a:p>
            <a:pPr algn="r"/>
            <a:fld id="{60087907-F1FB-4D67-A1EE-DCC3F0DA9D47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Questions?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3697128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0" y="6324600"/>
            <a:ext cx="796962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4" y="1828800"/>
            <a:ext cx="5170536" cy="5029200"/>
          </a:xfrm>
          <a:prstGeom prst="rect">
            <a:avLst/>
          </a:prstGeom>
        </p:spPr>
      </p:pic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Defining Post-secondary Readiness</a:t>
            </a:r>
          </a:p>
        </p:txBody>
      </p:sp>
      <p:sp>
        <p:nvSpPr>
          <p:cNvPr id="1229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/>
              <a:t>Students are </a:t>
            </a:r>
            <a:r>
              <a:rPr lang="en-US" sz="2600" b="1" i="1" dirty="0"/>
              <a:t>eligible</a:t>
            </a:r>
            <a:r>
              <a:rPr lang="en-US" sz="2600" b="1" dirty="0"/>
              <a:t>, </a:t>
            </a:r>
            <a:r>
              <a:rPr lang="en-US" sz="2600" b="1" i="1" dirty="0"/>
              <a:t>prepared</a:t>
            </a:r>
            <a:r>
              <a:rPr lang="en-US" sz="2600" b="1" dirty="0"/>
              <a:t> and </a:t>
            </a:r>
            <a:r>
              <a:rPr lang="en-US" sz="2600" b="1" i="1" dirty="0"/>
              <a:t>qualified</a:t>
            </a:r>
            <a:r>
              <a:rPr lang="en-US" sz="2600" b="1" dirty="0"/>
              <a:t> to earn their first post-secondary credential with value in the marketplace.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/>
              <a:t>Graduates reach a self-sufficiency standard.</a:t>
            </a:r>
            <a:endParaRPr lang="en-US" sz="3000" dirty="0"/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100</a:t>
            </a:r>
            <a:r>
              <a:rPr lang="en-US" sz="2600" dirty="0"/>
              <a:t>% of graduates are prepared for post-secondary training with no remediation.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Post-secondary </a:t>
            </a:r>
            <a:r>
              <a:rPr lang="en-US" sz="2600" dirty="0"/>
              <a:t>training </a:t>
            </a:r>
            <a:r>
              <a:rPr lang="en-US" sz="2600" dirty="0" smtClean="0"/>
              <a:t>includes</a:t>
            </a:r>
            <a:endParaRPr lang="en-US" sz="2600" dirty="0"/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4-Year College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2-Year College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Technical/Vocational College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Military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200" dirty="0" smtClean="0"/>
              <a:t>Apprenticeship Programs</a:t>
            </a:r>
            <a:endParaRPr lang="en-US" sz="2600" dirty="0" smtClean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2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3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24600" y="632460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408214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83037-66EF-493A-9DF2-48C67C76AC7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600200" y="914399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Myriad Pro" pitchFamily="34" charset="0"/>
              </a:rPr>
              <a:t>Career ready = </a:t>
            </a:r>
            <a:r>
              <a:rPr lang="en-US" sz="3200" b="1" dirty="0" smtClean="0">
                <a:latin typeface="Myriad Pro" pitchFamily="34" charset="0"/>
              </a:rPr>
              <a:t>College </a:t>
            </a:r>
            <a:r>
              <a:rPr lang="en-US" sz="3200" b="1" dirty="0">
                <a:latin typeface="Myriad Pro" pitchFamily="34" charset="0"/>
              </a:rPr>
              <a:t>ready</a:t>
            </a:r>
          </a:p>
        </p:txBody>
      </p:sp>
    </p:spTree>
    <p:extLst>
      <p:ext uri="{BB962C8B-B14F-4D97-AF65-F5344CB8AC3E}">
        <p14:creationId xmlns:p14="http://schemas.microsoft.com/office/powerpoint/2010/main" val="25296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64" y="1828800"/>
            <a:ext cx="5170536" cy="5029200"/>
          </a:xfrm>
          <a:prstGeom prst="rect">
            <a:avLst/>
          </a:prstGeom>
        </p:spPr>
      </p:pic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64369" y="964965"/>
            <a:ext cx="8229600" cy="533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College Math Placement Test (CMPT)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514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Partnership with Everett Community College</a:t>
            </a:r>
          </a:p>
          <a:p>
            <a:pPr eaLnBrk="1" hangingPunct="1"/>
            <a:r>
              <a:rPr lang="en-US" sz="2800" dirty="0" smtClean="0"/>
              <a:t>Inform students of their college math preparedness</a:t>
            </a:r>
          </a:p>
          <a:p>
            <a:pPr eaLnBrk="1" hangingPunct="1"/>
            <a:r>
              <a:rPr lang="en-US" sz="2800" dirty="0" smtClean="0"/>
              <a:t>Scores indicate levels of preparedness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400" dirty="0" smtClean="0"/>
              <a:t>17 = MTH107 (basic college-level course)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sz="2400" dirty="0" smtClean="0"/>
              <a:t>22 = Pre-calculus (STEM field level course)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712369" y="632460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3581400" cy="365125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101FA-B70C-4CDC-89C4-7D75101E848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6084" name="TextBox 6"/>
          <p:cNvSpPr txBox="1">
            <a:spLocks noChangeArrowheads="1"/>
          </p:cNvSpPr>
          <p:nvPr/>
        </p:nvSpPr>
        <p:spPr bwMode="auto">
          <a:xfrm>
            <a:off x="457200" y="296863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Prepared for Post-secondary Pathways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572000"/>
          <a:ext cx="7467604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6901"/>
                <a:gridCol w="1866901"/>
                <a:gridCol w="1866901"/>
                <a:gridCol w="1866901"/>
              </a:tblGrid>
              <a:tr h="7800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Students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Pre-Calculus Qualified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MTH 107 Qualified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Remedial Level</a:t>
                      </a:r>
                      <a:endParaRPr lang="en-US" sz="2400" dirty="0"/>
                    </a:p>
                  </a:txBody>
                  <a:tcPr anchor="ctr"/>
                </a:tc>
              </a:tr>
              <a:tr h="45193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1650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508 (31%)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607 (37%)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535 (32%)</a:t>
                      </a:r>
                      <a:endParaRPr lang="en-US" sz="2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6102" name="TextBox 7"/>
          <p:cNvSpPr txBox="1">
            <a:spLocks noChangeArrowheads="1"/>
          </p:cNvSpPr>
          <p:nvPr/>
        </p:nvSpPr>
        <p:spPr bwMode="auto">
          <a:xfrm>
            <a:off x="1905000" y="4176713"/>
            <a:ext cx="5748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2011-2012 School Year CMPT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11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452438" y="5673725"/>
            <a:ext cx="823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Note: The National Student Clearinghouse counts graduates as those graduated during the academic year (9/1 – 8/31) regardless of Federal Graduation Year.  Graduates could include early, on-time and extended graduation.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452438" y="6208713"/>
            <a:ext cx="8312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Source: National Student Clearinghouse Student Tracker for High Schools Aggregate Report, Effective Date 2012 0408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FCBBE-8D73-411F-9242-221164D177D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1100138" y="0"/>
            <a:ext cx="6634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Post-secondary Pathways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08025"/>
            <a:ext cx="79200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962400" y="640080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84175" y="742859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Graduate Follow-up Study</a:t>
            </a:r>
            <a:br>
              <a:rPr lang="en-US" sz="2400" dirty="0" smtClean="0"/>
            </a:br>
            <a:r>
              <a:rPr lang="en-US" sz="2400" dirty="0" smtClean="0"/>
              <a:t>Class of 2011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5486400" cy="381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600" smtClean="0"/>
              <a:t>Sample size: 427 graduates surveyed, 80% response rate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0" y="6369776"/>
            <a:ext cx="990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11/14/2013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76200" y="6372225"/>
            <a:ext cx="3786691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53690" y="6362291"/>
            <a:ext cx="1161826" cy="365125"/>
          </a:xfrm>
        </p:spPr>
        <p:txBody>
          <a:bodyPr/>
          <a:lstStyle/>
          <a:p>
            <a:pPr>
              <a:defRPr/>
            </a:pPr>
            <a:fld id="{A8C486B7-44CE-461F-8BA9-DAA5CC720FB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384175" y="6096000"/>
            <a:ext cx="582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Source: Decision Research, Everett School District Graduate Follow-up Study: Class of 2011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250" y="1905000"/>
          <a:ext cx="5597932" cy="38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81400"/>
                <a:gridCol w="2016532"/>
              </a:tblGrid>
              <a:tr h="5486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Post-secondary</a:t>
                      </a:r>
                      <a:r>
                        <a:rPr lang="en-US" sz="2400" baseline="0" dirty="0" smtClean="0"/>
                        <a:t> Activities</a:t>
                      </a:r>
                      <a:endParaRPr 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Continuing</a:t>
                      </a:r>
                      <a:r>
                        <a:rPr lang="en-US" sz="1800" baseline="0" dirty="0" smtClean="0"/>
                        <a:t> schooling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73%</a:t>
                      </a:r>
                      <a:endParaRPr lang="en-US" sz="18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School and work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14%</a:t>
                      </a:r>
                      <a:endParaRPr lang="en-US" sz="1800" dirty="0"/>
                    </a:p>
                  </a:txBody>
                  <a:tcPr anchor="ctr"/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Military service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</a:t>
                      </a:r>
                      <a:endParaRPr lang="en-US" sz="1800" dirty="0"/>
                    </a:p>
                  </a:txBody>
                  <a:tcPr anchor="ctr"/>
                </a:tc>
              </a:tr>
              <a:tr h="5486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Work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Wholesale and retail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31%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Restaurant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Manufacturing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8%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36" name="TextBox 6"/>
          <p:cNvSpPr txBox="1">
            <a:spLocks noChangeArrowheads="1"/>
          </p:cNvSpPr>
          <p:nvPr/>
        </p:nvSpPr>
        <p:spPr bwMode="auto">
          <a:xfrm>
            <a:off x="1100138" y="0"/>
            <a:ext cx="6634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Post-secondary Pathways</a:t>
            </a:r>
          </a:p>
        </p:txBody>
      </p:sp>
    </p:spTree>
    <p:extLst>
      <p:ext uri="{BB962C8B-B14F-4D97-AF65-F5344CB8AC3E}">
        <p14:creationId xmlns:p14="http://schemas.microsoft.com/office/powerpoint/2010/main" val="2158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46088" y="8382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smtClean="0"/>
              <a:t>Graduate Follow-up Study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2400" smtClean="0"/>
              <a:t>Class </a:t>
            </a:r>
            <a:r>
              <a:rPr lang="en-US" sz="2000" smtClean="0"/>
              <a:t>of</a:t>
            </a:r>
            <a:r>
              <a:rPr lang="en-US" sz="2400" smtClean="0"/>
              <a:t>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6887" y="6424840"/>
            <a:ext cx="609600" cy="365125"/>
          </a:xfrm>
        </p:spPr>
        <p:txBody>
          <a:bodyPr/>
          <a:lstStyle/>
          <a:p>
            <a:pPr>
              <a:defRPr/>
            </a:pPr>
            <a:fld id="{3E11836C-52A3-471E-AC0F-F5BED3E7F56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63650" y="1676400"/>
          <a:ext cx="6591299" cy="194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37495"/>
                <a:gridCol w="18538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Career and college planning services participation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 selection and plans of study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Career exploration and planning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Job and college applications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Financial aid and scholarships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46%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8575" y="3733800"/>
            <a:ext cx="66262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When asked “Could you have used more assistance from a counselor/advisor?” 82% reported “Yes.”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Financial Aid/Scholarships (56%)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Job/Career Exploration (53%)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College/Job Applications (47%)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Course Selection (30%)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Personal Problems (15%)</a:t>
            </a:r>
          </a:p>
        </p:txBody>
      </p:sp>
      <p:sp>
        <p:nvSpPr>
          <p:cNvPr id="53271" name="TextBox 6"/>
          <p:cNvSpPr txBox="1">
            <a:spLocks noChangeArrowheads="1"/>
          </p:cNvSpPr>
          <p:nvPr/>
        </p:nvSpPr>
        <p:spPr bwMode="auto">
          <a:xfrm>
            <a:off x="387350" y="6103938"/>
            <a:ext cx="582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latin typeface="Calibri" pitchFamily="34" charset="0"/>
              </a:rPr>
              <a:t>Source: Decision Research, Everett School District Graduate Follow-up Study: Class of 2011</a:t>
            </a:r>
          </a:p>
        </p:txBody>
      </p:sp>
      <p:sp>
        <p:nvSpPr>
          <p:cNvPr id="53272" name="TextBox 7"/>
          <p:cNvSpPr txBox="1">
            <a:spLocks noChangeArrowheads="1"/>
          </p:cNvSpPr>
          <p:nvPr/>
        </p:nvSpPr>
        <p:spPr bwMode="auto">
          <a:xfrm>
            <a:off x="0" y="152400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Post-secondary Pathways: Student Planning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6705600" y="6380163"/>
            <a:ext cx="2133600" cy="365125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3340" y="6411777"/>
            <a:ext cx="406146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" y="30480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Graduate Follow-up Study  Class of 2012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172200"/>
            <a:ext cx="5398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</a:rPr>
              <a:t>Source: Decision Research, Everett School District Graduate Follow-up Study: Class of 2012</a:t>
            </a:r>
          </a:p>
          <a:p>
            <a:r>
              <a:rPr lang="en-US" sz="1200" dirty="0">
                <a:solidFill>
                  <a:prstClr val="black"/>
                </a:solidFill>
              </a:rPr>
              <a:t>Sample size:  438 graduates surveyed, 76% response rate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638174"/>
              </p:ext>
            </p:extLst>
          </p:nvPr>
        </p:nvGraphicFramePr>
        <p:xfrm>
          <a:off x="2133600" y="1032111"/>
          <a:ext cx="4858382" cy="50910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08257"/>
                <a:gridCol w="1750125"/>
              </a:tblGrid>
              <a:tr h="4270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Post-secondary</a:t>
                      </a:r>
                      <a:r>
                        <a:rPr lang="en-US" sz="1800" baseline="0" dirty="0" smtClean="0"/>
                        <a:t> Activities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401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Continuing</a:t>
                      </a:r>
                      <a:r>
                        <a:rPr lang="en-US" sz="1400" baseline="0" dirty="0" smtClean="0"/>
                        <a:t> education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69%</a:t>
                      </a:r>
                      <a:endParaRPr lang="en-US" sz="1400" dirty="0"/>
                    </a:p>
                  </a:txBody>
                  <a:tcPr anchor="ctr"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School and work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29%</a:t>
                      </a:r>
                      <a:endParaRPr lang="en-US" sz="1400" dirty="0"/>
                    </a:p>
                  </a:txBody>
                  <a:tcPr anchor="ctr"/>
                </a:tc>
              </a:tr>
              <a:tr h="35587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Work</a:t>
                      </a:r>
                      <a:r>
                        <a:rPr lang="en-US" sz="1400" baseline="0" dirty="0" smtClean="0"/>
                        <a:t> only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19%</a:t>
                      </a:r>
                      <a:endParaRPr lang="en-US" sz="1400" dirty="0"/>
                    </a:p>
                  </a:txBody>
                  <a:tcPr anchor="ctr"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Military service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en-US" sz="1400" dirty="0"/>
                    </a:p>
                  </a:txBody>
                  <a:tcPr anchor="ctr"/>
                </a:tc>
              </a:tr>
              <a:tr h="4270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Post-secondary Education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7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Year College</a:t>
                      </a:r>
                      <a:r>
                        <a:rPr lang="en-US" sz="1400" baseline="0" dirty="0" smtClean="0"/>
                        <a:t> or University</a:t>
                      </a:r>
                      <a:endParaRPr lang="en-US" sz="1400" dirty="0"/>
                    </a:p>
                  </a:txBody>
                  <a:tcPr anchor="ctr">
                    <a:solidFill>
                      <a:srgbClr val="F9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49%</a:t>
                      </a:r>
                      <a:endParaRPr lang="en-US" sz="1400" dirty="0"/>
                    </a:p>
                  </a:txBody>
                  <a:tcPr anchor="ctr"/>
                </a:tc>
              </a:tr>
              <a:tr h="427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Community College</a:t>
                      </a:r>
                      <a:endParaRPr lang="en-US" sz="1400" dirty="0"/>
                    </a:p>
                  </a:txBody>
                  <a:tcPr anchor="ctr">
                    <a:solidFill>
                      <a:srgbClr val="E9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44%</a:t>
                      </a:r>
                      <a:endParaRPr lang="en-US" sz="1400" dirty="0"/>
                    </a:p>
                  </a:txBody>
                  <a:tcPr anchor="ctr"/>
                </a:tc>
              </a:tr>
              <a:tr h="4270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Trade or Technical School</a:t>
                      </a:r>
                      <a:endParaRPr lang="en-US" sz="1400" dirty="0"/>
                    </a:p>
                  </a:txBody>
                  <a:tcPr anchor="ctr">
                    <a:solidFill>
                      <a:srgbClr val="F5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4%</a:t>
                      </a:r>
                      <a:endParaRPr lang="en-US" sz="1400" dirty="0"/>
                    </a:p>
                  </a:txBody>
                  <a:tcPr anchor="ctr"/>
                </a:tc>
              </a:tr>
              <a:tr h="4270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Types of Work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Wholesale and retail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21%</a:t>
                      </a:r>
                      <a:endParaRPr lang="en-US" sz="1400" dirty="0"/>
                    </a:p>
                  </a:txBody>
                  <a:tcPr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Restaurant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27%</a:t>
                      </a:r>
                      <a:endParaRPr lang="en-US" sz="1400" dirty="0"/>
                    </a:p>
                  </a:txBody>
                  <a:tcPr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Industry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11%</a:t>
                      </a:r>
                      <a:endParaRPr lang="en-US" sz="1400" dirty="0"/>
                    </a:p>
                  </a:txBody>
                  <a:tcPr/>
                </a:tc>
              </a:tr>
              <a:tr h="3002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Care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7%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</p:spPr>
        <p:txBody>
          <a:bodyPr/>
          <a:lstStyle/>
          <a:p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948" y="6466749"/>
            <a:ext cx="3557451" cy="365125"/>
          </a:xfrm>
        </p:spPr>
        <p:txBody>
          <a:bodyPr/>
          <a:lstStyle/>
          <a:p>
            <a:r>
              <a:rPr lang="en-US" dirty="0" smtClean="0"/>
              <a:t>Everett Public Schools CTE STEM General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46088" y="838200"/>
            <a:ext cx="8229600" cy="731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Graduate Follow-up Study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Class </a:t>
            </a:r>
            <a:r>
              <a:rPr lang="en-US" sz="2000" dirty="0" smtClean="0"/>
              <a:t>of</a:t>
            </a:r>
            <a:r>
              <a:rPr lang="en-US" sz="2400" dirty="0" smtClean="0"/>
              <a:t>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836C-52A3-471E-AC0F-F5BED3E7F565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35782"/>
              </p:ext>
            </p:extLst>
          </p:nvPr>
        </p:nvGraphicFramePr>
        <p:xfrm>
          <a:off x="1263650" y="1676400"/>
          <a:ext cx="6591299" cy="1940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37495"/>
                <a:gridCol w="185380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Career and college planning services participation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Class selection and plans of study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Career exploration and planning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Job and college applications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42%</a:t>
                      </a:r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Financial aid and scholarships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48%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8575" y="3733800"/>
            <a:ext cx="6626225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When asked “Could you have used more assistance from a counselor/advisor</a:t>
            </a:r>
            <a:r>
              <a:rPr lang="en-US" sz="2400" dirty="0" smtClean="0">
                <a:latin typeface="+mn-lt"/>
                <a:cs typeface="+mn-cs"/>
              </a:rPr>
              <a:t>?”</a:t>
            </a:r>
            <a:endParaRPr lang="en-US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Financial Aid/Scholarships </a:t>
            </a:r>
            <a:r>
              <a:rPr lang="en-US" dirty="0" smtClean="0">
                <a:latin typeface="+mn-lt"/>
                <a:cs typeface="+mn-cs"/>
              </a:rPr>
              <a:t>(</a:t>
            </a:r>
            <a:r>
              <a:rPr lang="en-US" dirty="0" smtClean="0"/>
              <a:t>48</a:t>
            </a:r>
            <a:r>
              <a:rPr lang="en-US" dirty="0" smtClean="0">
                <a:latin typeface="+mn-lt"/>
                <a:cs typeface="+mn-cs"/>
              </a:rPr>
              <a:t>%)</a:t>
            </a: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Job/Career Exploration </a:t>
            </a:r>
            <a:r>
              <a:rPr lang="en-US" dirty="0" smtClean="0">
                <a:latin typeface="+mn-lt"/>
                <a:cs typeface="+mn-cs"/>
              </a:rPr>
              <a:t>(</a:t>
            </a:r>
            <a:r>
              <a:rPr lang="en-US" dirty="0" smtClean="0"/>
              <a:t>29</a:t>
            </a:r>
            <a:r>
              <a:rPr lang="en-US" dirty="0" smtClean="0">
                <a:latin typeface="+mn-lt"/>
                <a:cs typeface="+mn-cs"/>
              </a:rPr>
              <a:t>%)</a:t>
            </a: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College/Job Applications (</a:t>
            </a:r>
            <a:r>
              <a:rPr lang="en-US" dirty="0" smtClean="0">
                <a:latin typeface="+mn-lt"/>
                <a:cs typeface="+mn-cs"/>
              </a:rPr>
              <a:t>42%) </a:t>
            </a: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Course Selection </a:t>
            </a:r>
            <a:r>
              <a:rPr lang="en-US" dirty="0" smtClean="0">
                <a:latin typeface="+mn-lt"/>
                <a:cs typeface="+mn-cs"/>
              </a:rPr>
              <a:t>(</a:t>
            </a:r>
            <a:r>
              <a:rPr lang="en-US" dirty="0" smtClean="0"/>
              <a:t>66</a:t>
            </a:r>
            <a:r>
              <a:rPr lang="en-US" dirty="0" smtClean="0">
                <a:latin typeface="+mn-lt"/>
                <a:cs typeface="+mn-cs"/>
              </a:rPr>
              <a:t>%)</a:t>
            </a: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Personal Problems </a:t>
            </a:r>
            <a:r>
              <a:rPr lang="en-US" dirty="0" smtClean="0">
                <a:latin typeface="+mn-lt"/>
                <a:cs typeface="+mn-cs"/>
              </a:rPr>
              <a:t>(</a:t>
            </a:r>
            <a:r>
              <a:rPr lang="en-US" dirty="0" smtClean="0"/>
              <a:t>28</a:t>
            </a:r>
            <a:r>
              <a:rPr lang="en-US" dirty="0" smtClean="0">
                <a:latin typeface="+mn-lt"/>
                <a:cs typeface="+mn-cs"/>
              </a:rPr>
              <a:t>%)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53271" name="TextBox 6"/>
          <p:cNvSpPr txBox="1">
            <a:spLocks noChangeArrowheads="1"/>
          </p:cNvSpPr>
          <p:nvPr/>
        </p:nvSpPr>
        <p:spPr bwMode="auto">
          <a:xfrm>
            <a:off x="387350" y="6103938"/>
            <a:ext cx="5827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Source: Decision Research, Everett School District Graduate Follow-up Study: Class of </a:t>
            </a:r>
            <a:r>
              <a:rPr lang="en-US" sz="1200" i="1" dirty="0" smtClean="0">
                <a:latin typeface="Calibri" pitchFamily="34" charset="0"/>
              </a:rPr>
              <a:t>2012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53272" name="TextBox 7"/>
          <p:cNvSpPr txBox="1">
            <a:spLocks noChangeArrowheads="1"/>
          </p:cNvSpPr>
          <p:nvPr/>
        </p:nvSpPr>
        <p:spPr bwMode="auto">
          <a:xfrm>
            <a:off x="0" y="152400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Post-secondary Pathways: Student Planning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191000" y="6380163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11/14/2013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77" y="6412820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Everett Public Schools CTE STEM General Advisory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  <a:font script="Geor" typeface="Sylfaen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2077</Words>
  <Application>Microsoft Office PowerPoint</Application>
  <PresentationFormat>On-screen Show (4:3)</PresentationFormat>
  <Paragraphs>831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Waveform</vt:lpstr>
      <vt:lpstr>1_Office Theme</vt:lpstr>
      <vt:lpstr>Graduate Follow-up Study  Class of 2011 and 2012</vt:lpstr>
      <vt:lpstr>Strategic Priorities</vt:lpstr>
      <vt:lpstr>Defining Post-secondary Readiness</vt:lpstr>
      <vt:lpstr>College Math Placement Test (CMPT)</vt:lpstr>
      <vt:lpstr>PowerPoint Presentation</vt:lpstr>
      <vt:lpstr>Graduate Follow-up Study Class of 2011</vt:lpstr>
      <vt:lpstr>Graduate Follow-up Study Class of 2011</vt:lpstr>
      <vt:lpstr>Graduate Follow-up Study  Class of 2012</vt:lpstr>
      <vt:lpstr>Graduate Follow-up Study Class of 2012</vt:lpstr>
      <vt:lpstr> Career Clusters and Courses Taken 2012-2013   </vt:lpstr>
      <vt:lpstr>Career Clusters and Courses Taken 2012-2013</vt:lpstr>
      <vt:lpstr>PowerPoint Presentation</vt:lpstr>
      <vt:lpstr>Completer Report (Students completing 360 hours of sequenced Career and Technical Education classes.)</vt:lpstr>
      <vt:lpstr>Completer Report (Students completing 360 hours of sequenced Career and Technical Education classes.)</vt:lpstr>
      <vt:lpstr>Class of 2013 Graduates 816 Earned Tech Prep Credit (Must have earned a B or better for college credit)</vt:lpstr>
      <vt:lpstr>Industry Certifications </vt:lpstr>
      <vt:lpstr>Industry Certification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Questions?</vt:lpstr>
    </vt:vector>
  </TitlesOfParts>
  <Company>Everett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Fender, Carl</dc:creator>
  <cp:lastModifiedBy>Fender, Carl</cp:lastModifiedBy>
  <cp:revision>30</cp:revision>
  <cp:lastPrinted>2013-11-14T19:14:40Z</cp:lastPrinted>
  <dcterms:created xsi:type="dcterms:W3CDTF">2013-09-11T16:13:29Z</dcterms:created>
  <dcterms:modified xsi:type="dcterms:W3CDTF">2013-11-14T19:17:18Z</dcterms:modified>
</cp:coreProperties>
</file>